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9"/>
  </p:notesMasterIdLst>
  <p:sldIdLst>
    <p:sldId id="256" r:id="rId2"/>
    <p:sldId id="257" r:id="rId3"/>
    <p:sldId id="258" r:id="rId4"/>
    <p:sldId id="259" r:id="rId5"/>
    <p:sldId id="260" r:id="rId6"/>
    <p:sldId id="261"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0"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767A03-BA22-4B31-BF18-FF0331EE91F2}" type="datetimeFigureOut">
              <a:rPr lang="en-US" smtClean="0"/>
              <a:t>3/7/2018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AD0196-FDC0-415D-A52B-C416D2DD05F0}" type="slidenum">
              <a:rPr lang="en-US" smtClean="0"/>
              <a:t>‹#›</a:t>
            </a:fld>
            <a:endParaRPr lang="en-US" dirty="0"/>
          </a:p>
        </p:txBody>
      </p:sp>
    </p:spTree>
    <p:extLst>
      <p:ext uri="{BB962C8B-B14F-4D97-AF65-F5344CB8AC3E}">
        <p14:creationId xmlns:p14="http://schemas.microsoft.com/office/powerpoint/2010/main" val="577194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will tackle</a:t>
            </a:r>
            <a:r>
              <a:rPr lang="en-US" baseline="0" dirty="0"/>
              <a:t> briefly T-Mobile 4G-LTE as the newest product in the past 12 months.</a:t>
            </a:r>
            <a:endParaRPr lang="en-US" dirty="0"/>
          </a:p>
        </p:txBody>
      </p:sp>
      <p:sp>
        <p:nvSpPr>
          <p:cNvPr id="4" name="Slide Number Placeholder 3"/>
          <p:cNvSpPr>
            <a:spLocks noGrp="1"/>
          </p:cNvSpPr>
          <p:nvPr>
            <p:ph type="sldNum" sz="quarter" idx="10"/>
          </p:nvPr>
        </p:nvSpPr>
        <p:spPr/>
        <p:txBody>
          <a:bodyPr/>
          <a:lstStyle/>
          <a:p>
            <a:fld id="{79AD0196-FDC0-415D-A52B-C416D2DD05F0}" type="slidenum">
              <a:rPr lang="en-US" smtClean="0"/>
              <a:t>1</a:t>
            </a:fld>
            <a:endParaRPr lang="en-US" dirty="0"/>
          </a:p>
        </p:txBody>
      </p:sp>
    </p:spTree>
    <p:extLst>
      <p:ext uri="{BB962C8B-B14F-4D97-AF65-F5344CB8AC3E}">
        <p14:creationId xmlns:p14="http://schemas.microsoft.com/office/powerpoint/2010/main" val="2747967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2800" dirty="0">
                <a:latin typeface="Times New Roman" panose="02020603050405020304" pitchFamily="18" charset="0"/>
                <a:cs typeface="Times New Roman" panose="02020603050405020304" pitchFamily="18" charset="0"/>
              </a:rPr>
              <a:t>Looking at the current situation, 4G-LTE is one of the most recommendable 4G technology which is appraised for its high speed and best performance.</a:t>
            </a:r>
            <a:r>
              <a:rPr lang="en-US" sz="2800" baseline="0" dirty="0">
                <a:latin typeface="Times New Roman" panose="02020603050405020304" pitchFamily="18" charset="0"/>
                <a:cs typeface="Times New Roman" panose="02020603050405020304" pitchFamily="18" charset="0"/>
              </a:rPr>
              <a:t> For that reason, the tablets and smartphone users are competing at the same ground and at other times smartphones are even better than a home computer connected to a wireless network. Research has shown that 4G-LTE is almost 10 times faster than 3G in terms of speed. Consequently, the strength of 4G-LTE is incomparable since it has the most advisable network load.</a:t>
            </a:r>
            <a:endParaRPr lang="en-US"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9AD0196-FDC0-415D-A52B-C416D2DD05F0}" type="slidenum">
              <a:rPr lang="en-US" smtClean="0"/>
              <a:t>2</a:t>
            </a:fld>
            <a:endParaRPr lang="en-US" dirty="0"/>
          </a:p>
        </p:txBody>
      </p:sp>
    </p:spTree>
    <p:extLst>
      <p:ext uri="{BB962C8B-B14F-4D97-AF65-F5344CB8AC3E}">
        <p14:creationId xmlns:p14="http://schemas.microsoft.com/office/powerpoint/2010/main" val="926207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2800" dirty="0">
                <a:latin typeface="Times New Roman" panose="02020603050405020304" pitchFamily="18" charset="0"/>
                <a:cs typeface="Times New Roman" panose="02020603050405020304" pitchFamily="18" charset="0"/>
              </a:rPr>
              <a:t>The importance of R&amp;D</a:t>
            </a:r>
            <a:r>
              <a:rPr lang="en-US" sz="2800" baseline="0" dirty="0">
                <a:latin typeface="Times New Roman" panose="02020603050405020304" pitchFamily="18" charset="0"/>
                <a:cs typeface="Times New Roman" panose="02020603050405020304" pitchFamily="18" charset="0"/>
              </a:rPr>
              <a:t> is unmeasurable since 4G has some alternatives to consider such as excellence, reliability, speed and functionality which makes the internet package to be the best of all times as we speak now.</a:t>
            </a:r>
            <a:endParaRPr lang="en-US"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9AD0196-FDC0-415D-A52B-C416D2DD05F0}" type="slidenum">
              <a:rPr lang="en-US" smtClean="0"/>
              <a:t>3</a:t>
            </a:fld>
            <a:endParaRPr lang="en-US" dirty="0"/>
          </a:p>
        </p:txBody>
      </p:sp>
    </p:spTree>
    <p:extLst>
      <p:ext uri="{BB962C8B-B14F-4D97-AF65-F5344CB8AC3E}">
        <p14:creationId xmlns:p14="http://schemas.microsoft.com/office/powerpoint/2010/main" val="3529697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2800" dirty="0">
                <a:latin typeface="Times New Roman" panose="02020603050405020304" pitchFamily="18" charset="0"/>
                <a:cs typeface="Times New Roman" panose="02020603050405020304" pitchFamily="18" charset="0"/>
              </a:rPr>
              <a:t>Giving more support to the marketing of 4G-LTE has facilitated its widespread not only in the united states but also to the</a:t>
            </a:r>
            <a:r>
              <a:rPr lang="en-US" sz="2800" baseline="0" dirty="0">
                <a:latin typeface="Times New Roman" panose="02020603050405020304" pitchFamily="18" charset="0"/>
                <a:cs typeface="Times New Roman" panose="02020603050405020304" pitchFamily="18" charset="0"/>
              </a:rPr>
              <a:t> neighboring countries. Also, extensive diversity of the various market have contributed a lot in attracting more subscribers and thus being able to penetrate the market appropriately. Consequently, through price reduction, 4G-LTE has gained wide market in China and hence increasing the company’s rate of competitiveness.</a:t>
            </a:r>
            <a:endParaRPr lang="en-US"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9AD0196-FDC0-415D-A52B-C416D2DD05F0}" type="slidenum">
              <a:rPr lang="en-US" smtClean="0"/>
              <a:t>4</a:t>
            </a:fld>
            <a:endParaRPr lang="en-US" dirty="0"/>
          </a:p>
        </p:txBody>
      </p:sp>
    </p:spTree>
    <p:extLst>
      <p:ext uri="{BB962C8B-B14F-4D97-AF65-F5344CB8AC3E}">
        <p14:creationId xmlns:p14="http://schemas.microsoft.com/office/powerpoint/2010/main" val="3254932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2800" dirty="0">
                <a:latin typeface="Times New Roman" panose="02020603050405020304" pitchFamily="18" charset="0"/>
                <a:cs typeface="Times New Roman" panose="02020603050405020304" pitchFamily="18" charset="0"/>
              </a:rPr>
              <a:t>4G-LTE</a:t>
            </a:r>
            <a:r>
              <a:rPr lang="en-US" sz="2800" baseline="0" dirty="0">
                <a:latin typeface="Times New Roman" panose="02020603050405020304" pitchFamily="18" charset="0"/>
                <a:cs typeface="Times New Roman" panose="02020603050405020304" pitchFamily="18" charset="0"/>
              </a:rPr>
              <a:t> has a high potential to inspire a number of future inventions. One of the possible future invention of 4G-LTE is introducing a more advanced LTE which will be accompanied with greater speeds. Secondly, there is a possible implementation of a Wi-Fi offload that will enhance a fast download to all the nearby Wi-Fi access points.</a:t>
            </a:r>
            <a:endParaRPr lang="en-US"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9AD0196-FDC0-415D-A52B-C416D2DD05F0}" type="slidenum">
              <a:rPr lang="en-US" smtClean="0"/>
              <a:t>5</a:t>
            </a:fld>
            <a:endParaRPr lang="en-US" dirty="0"/>
          </a:p>
        </p:txBody>
      </p:sp>
    </p:spTree>
    <p:extLst>
      <p:ext uri="{BB962C8B-B14F-4D97-AF65-F5344CB8AC3E}">
        <p14:creationId xmlns:p14="http://schemas.microsoft.com/office/powerpoint/2010/main" val="3738847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2800" dirty="0">
                <a:latin typeface="Times New Roman" panose="02020603050405020304" pitchFamily="18" charset="0"/>
                <a:cs typeface="Times New Roman" panose="02020603050405020304" pitchFamily="18" charset="0"/>
              </a:rPr>
              <a:t>The demand for the 4G-LTE is likely to increase in  the next 5 years. It has been estimated</a:t>
            </a:r>
            <a:r>
              <a:rPr lang="en-US" sz="2800" baseline="0" dirty="0">
                <a:latin typeface="Times New Roman" panose="02020603050405020304" pitchFamily="18" charset="0"/>
                <a:cs typeface="Times New Roman" panose="02020603050405020304" pitchFamily="18" charset="0"/>
              </a:rPr>
              <a:t> that around 75 subscribers are to come in and enjoy the services. This will give much support to the product in most parts of the continent. Again, mobile internet users are expected to increase by 45 million by 2050. This will tend to boost the mobile network industry to a greater extent.</a:t>
            </a:r>
            <a:endParaRPr lang="en-US"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9AD0196-FDC0-415D-A52B-C416D2DD05F0}" type="slidenum">
              <a:rPr lang="en-US" smtClean="0"/>
              <a:t>6</a:t>
            </a:fld>
            <a:endParaRPr lang="en-US" dirty="0"/>
          </a:p>
        </p:txBody>
      </p:sp>
    </p:spTree>
    <p:extLst>
      <p:ext uri="{BB962C8B-B14F-4D97-AF65-F5344CB8AC3E}">
        <p14:creationId xmlns:p14="http://schemas.microsoft.com/office/powerpoint/2010/main" val="3975476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CAE65-7373-437C-B050-F291DA1F94BB}" type="slidenum">
              <a:rPr lang="en-US" smtClean="0"/>
              <a:t>‹#›</a:t>
            </a:fld>
            <a:endParaRPr lang="en-US" dirty="0"/>
          </a:p>
        </p:txBody>
      </p:sp>
    </p:spTree>
    <p:extLst>
      <p:ext uri="{BB962C8B-B14F-4D97-AF65-F5344CB8AC3E}">
        <p14:creationId xmlns:p14="http://schemas.microsoft.com/office/powerpoint/2010/main" val="4284881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CAE65-7373-437C-B050-F291DA1F94BB}" type="slidenum">
              <a:rPr lang="en-US" smtClean="0"/>
              <a:t>‹#›</a:t>
            </a:fld>
            <a:endParaRPr lang="en-US" dirty="0"/>
          </a:p>
        </p:txBody>
      </p:sp>
    </p:spTree>
    <p:extLst>
      <p:ext uri="{BB962C8B-B14F-4D97-AF65-F5344CB8AC3E}">
        <p14:creationId xmlns:p14="http://schemas.microsoft.com/office/powerpoint/2010/main" val="2833097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CAE65-7373-437C-B050-F291DA1F94BB}" type="slidenum">
              <a:rPr lang="en-US" smtClean="0"/>
              <a:t>‹#›</a:t>
            </a:fld>
            <a:endParaRPr lang="en-US" dirty="0"/>
          </a:p>
        </p:txBody>
      </p:sp>
    </p:spTree>
    <p:extLst>
      <p:ext uri="{BB962C8B-B14F-4D97-AF65-F5344CB8AC3E}">
        <p14:creationId xmlns:p14="http://schemas.microsoft.com/office/powerpoint/2010/main" val="14482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DCAE65-7373-437C-B050-F291DA1F94BB}" type="slidenum">
              <a:rPr lang="en-US" smtClean="0"/>
              <a:t>‹#›</a:t>
            </a:fld>
            <a:endParaRPr lang="en-US" dirty="0"/>
          </a:p>
        </p:txBody>
      </p:sp>
    </p:spTree>
    <p:extLst>
      <p:ext uri="{BB962C8B-B14F-4D97-AF65-F5344CB8AC3E}">
        <p14:creationId xmlns:p14="http://schemas.microsoft.com/office/powerpoint/2010/main" val="981533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ADCAE65-7373-437C-B050-F291DA1F94BB}" type="slidenum">
              <a:rPr lang="en-US" smtClean="0"/>
              <a:t>‹#›</a:t>
            </a:fld>
            <a:endParaRPr lang="en-US" dirty="0"/>
          </a:p>
        </p:txBody>
      </p:sp>
    </p:spTree>
    <p:extLst>
      <p:ext uri="{BB962C8B-B14F-4D97-AF65-F5344CB8AC3E}">
        <p14:creationId xmlns:p14="http://schemas.microsoft.com/office/powerpoint/2010/main" val="2978621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ADCAE65-7373-437C-B050-F291DA1F94BB}" type="slidenum">
              <a:rPr lang="en-US" smtClean="0"/>
              <a:t>‹#›</a:t>
            </a:fld>
            <a:endParaRPr lang="en-US" dirty="0"/>
          </a:p>
        </p:txBody>
      </p:sp>
    </p:spTree>
    <p:extLst>
      <p:ext uri="{BB962C8B-B14F-4D97-AF65-F5344CB8AC3E}">
        <p14:creationId xmlns:p14="http://schemas.microsoft.com/office/powerpoint/2010/main" val="789189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ADCAE65-7373-437C-B050-F291DA1F94BB}" type="slidenum">
              <a:rPr lang="en-US" smtClean="0"/>
              <a:t>‹#›</a:t>
            </a:fld>
            <a:endParaRPr lang="en-US" dirty="0"/>
          </a:p>
        </p:txBody>
      </p:sp>
    </p:spTree>
    <p:extLst>
      <p:ext uri="{BB962C8B-B14F-4D97-AF65-F5344CB8AC3E}">
        <p14:creationId xmlns:p14="http://schemas.microsoft.com/office/powerpoint/2010/main" val="1371568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DCAE65-7373-437C-B050-F291DA1F94BB}" type="slidenum">
              <a:rPr lang="en-US" smtClean="0"/>
              <a:t>‹#›</a:t>
            </a:fld>
            <a:endParaRPr lang="en-US" dirty="0"/>
          </a:p>
        </p:txBody>
      </p:sp>
    </p:spTree>
    <p:extLst>
      <p:ext uri="{BB962C8B-B14F-4D97-AF65-F5344CB8AC3E}">
        <p14:creationId xmlns:p14="http://schemas.microsoft.com/office/powerpoint/2010/main" val="1643828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DCAE65-7373-437C-B050-F291DA1F94BB}" type="slidenum">
              <a:rPr lang="en-US" smtClean="0"/>
              <a:t>‹#›</a:t>
            </a:fld>
            <a:endParaRPr lang="en-US" dirty="0"/>
          </a:p>
        </p:txBody>
      </p:sp>
    </p:spTree>
    <p:extLst>
      <p:ext uri="{BB962C8B-B14F-4D97-AF65-F5344CB8AC3E}">
        <p14:creationId xmlns:p14="http://schemas.microsoft.com/office/powerpoint/2010/main" val="2696151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CAE65-7373-437C-B050-F291DA1F94BB}" type="slidenum">
              <a:rPr lang="en-US" smtClean="0"/>
              <a:t>‹#›</a:t>
            </a:fld>
            <a:endParaRPr lang="en-US" dirty="0"/>
          </a:p>
        </p:txBody>
      </p:sp>
    </p:spTree>
    <p:extLst>
      <p:ext uri="{BB962C8B-B14F-4D97-AF65-F5344CB8AC3E}">
        <p14:creationId xmlns:p14="http://schemas.microsoft.com/office/powerpoint/2010/main" val="1302825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CAE65-7373-437C-B050-F291DA1F94BB}"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052028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CAE65-7373-437C-B050-F291DA1F94BB}" type="slidenum">
              <a:rPr lang="en-US" smtClean="0"/>
              <a:t>‹#›</a:t>
            </a:fld>
            <a:endParaRPr lang="en-US" dirty="0"/>
          </a:p>
        </p:txBody>
      </p:sp>
    </p:spTree>
    <p:extLst>
      <p:ext uri="{BB962C8B-B14F-4D97-AF65-F5344CB8AC3E}">
        <p14:creationId xmlns:p14="http://schemas.microsoft.com/office/powerpoint/2010/main" val="42037661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CAE65-7373-437C-B050-F291DA1F94BB}"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14796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CAE65-7373-437C-B050-F291DA1F94BB}" type="slidenum">
              <a:rPr lang="en-US" smtClean="0"/>
              <a:t>‹#›</a:t>
            </a:fld>
            <a:endParaRPr lang="en-US" dirty="0"/>
          </a:p>
        </p:txBody>
      </p:sp>
    </p:spTree>
    <p:extLst>
      <p:ext uri="{BB962C8B-B14F-4D97-AF65-F5344CB8AC3E}">
        <p14:creationId xmlns:p14="http://schemas.microsoft.com/office/powerpoint/2010/main" val="1463904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CAE65-7373-437C-B050-F291DA1F94BB}" type="slidenum">
              <a:rPr lang="en-US" smtClean="0"/>
              <a:t>‹#›</a:t>
            </a:fld>
            <a:endParaRPr lang="en-US" dirty="0"/>
          </a:p>
        </p:txBody>
      </p:sp>
    </p:spTree>
    <p:extLst>
      <p:ext uri="{BB962C8B-B14F-4D97-AF65-F5344CB8AC3E}">
        <p14:creationId xmlns:p14="http://schemas.microsoft.com/office/powerpoint/2010/main" val="62739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CDE282-EACB-40DE-AA1B-C5282C2603D3}" type="datetimeFigureOut">
              <a:rPr lang="en-US" smtClean="0"/>
              <a:t>3/7/2018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CAE65-7373-437C-B050-F291DA1F94BB}" type="slidenum">
              <a:rPr lang="en-US" smtClean="0"/>
              <a:t>‹#›</a:t>
            </a:fld>
            <a:endParaRPr lang="en-US" dirty="0"/>
          </a:p>
        </p:txBody>
      </p:sp>
    </p:spTree>
    <p:extLst>
      <p:ext uri="{BB962C8B-B14F-4D97-AF65-F5344CB8AC3E}">
        <p14:creationId xmlns:p14="http://schemas.microsoft.com/office/powerpoint/2010/main" val="1884135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2CDE282-EACB-40DE-AA1B-C5282C2603D3}" type="datetimeFigureOut">
              <a:rPr lang="en-US" smtClean="0"/>
              <a:t>3/7/2018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ADCAE65-7373-437C-B050-F291DA1F94BB}" type="slidenum">
              <a:rPr lang="en-US" smtClean="0"/>
              <a:t>‹#›</a:t>
            </a:fld>
            <a:endParaRPr lang="en-US" dirty="0"/>
          </a:p>
        </p:txBody>
      </p:sp>
    </p:spTree>
    <p:extLst>
      <p:ext uri="{BB962C8B-B14F-4D97-AF65-F5344CB8AC3E}">
        <p14:creationId xmlns:p14="http://schemas.microsoft.com/office/powerpoint/2010/main" val="380345462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1139241" y="1122362"/>
            <a:ext cx="9528759" cy="4309447"/>
          </a:xfrm>
          <a:prstGeom prst="rect">
            <a:avLst/>
          </a:prstGeom>
        </p:spPr>
      </p:pic>
      <p:sp>
        <p:nvSpPr>
          <p:cNvPr id="2" name="Title 1"/>
          <p:cNvSpPr>
            <a:spLocks noGrp="1"/>
          </p:cNvSpPr>
          <p:nvPr>
            <p:ph type="ctrTitle"/>
          </p:nvPr>
        </p:nvSpPr>
        <p:spPr/>
        <p:txBody>
          <a:bodyPr>
            <a:normAutofit/>
          </a:bodyPr>
          <a:lstStyle/>
          <a:p>
            <a:pPr>
              <a:lnSpc>
                <a:spcPct val="150000"/>
              </a:lnSpc>
            </a:pPr>
            <a:r>
              <a:rPr lang="en-US" sz="4000" dirty="0">
                <a:latin typeface="Times New Roman" panose="02020603050405020304" pitchFamily="18" charset="0"/>
                <a:cs typeface="Times New Roman" panose="02020603050405020304" pitchFamily="18" charset="0"/>
              </a:rPr>
              <a:t>T-Mobile 4G-LTE</a:t>
            </a:r>
          </a:p>
        </p:txBody>
      </p:sp>
      <p:sp>
        <p:nvSpPr>
          <p:cNvPr id="3" name="Subtitle 2"/>
          <p:cNvSpPr>
            <a:spLocks noGrp="1"/>
          </p:cNvSpPr>
          <p:nvPr>
            <p:ph type="subTitle" idx="1"/>
          </p:nvPr>
        </p:nvSpPr>
        <p:spPr/>
        <p:txBody>
          <a:bodyPr>
            <a:noAutofit/>
          </a:bodyPr>
          <a:lstStyle/>
          <a:p>
            <a:pPr>
              <a:lnSpc>
                <a:spcPct val="150000"/>
              </a:lnSpc>
            </a:pPr>
            <a:r>
              <a:rPr lang="en-US" sz="2800" dirty="0">
                <a:latin typeface="Times New Roman" panose="02020603050405020304" pitchFamily="18" charset="0"/>
                <a:cs typeface="Times New Roman" panose="02020603050405020304" pitchFamily="18" charset="0"/>
              </a:rPr>
              <a:t>Student’s Name</a:t>
            </a:r>
          </a:p>
          <a:p>
            <a:pPr>
              <a:lnSpc>
                <a:spcPct val="150000"/>
              </a:lnSpc>
            </a:pPr>
            <a:r>
              <a:rPr lang="en-US" sz="2800" dirty="0">
                <a:latin typeface="Times New Roman" panose="02020603050405020304" pitchFamily="18" charset="0"/>
                <a:cs typeface="Times New Roman" panose="02020603050405020304" pitchFamily="18" charset="0"/>
              </a:rPr>
              <a:t>Institutional Affiliation</a:t>
            </a:r>
          </a:p>
        </p:txBody>
      </p:sp>
    </p:spTree>
    <p:extLst>
      <p:ext uri="{BB962C8B-B14F-4D97-AF65-F5344CB8AC3E}">
        <p14:creationId xmlns:p14="http://schemas.microsoft.com/office/powerpoint/2010/main" val="1850768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9465"/>
            <a:ext cx="10515600" cy="1325563"/>
          </a:xfrm>
        </p:spPr>
        <p:txBody>
          <a:bodyPr>
            <a:normAutofit/>
          </a:bodyPr>
          <a:lstStyle/>
          <a:p>
            <a:pPr algn="ctr"/>
            <a:r>
              <a:rPr lang="en-US" sz="4000" dirty="0">
                <a:latin typeface="Times New Roman" panose="02020603050405020304" pitchFamily="18" charset="0"/>
                <a:cs typeface="Times New Roman" panose="02020603050405020304" pitchFamily="18" charset="0"/>
              </a:rPr>
              <a:t>New Product</a:t>
            </a:r>
          </a:p>
        </p:txBody>
      </p:sp>
      <p:sp>
        <p:nvSpPr>
          <p:cNvPr id="3" name="Content Placeholder 2"/>
          <p:cNvSpPr>
            <a:spLocks noGrp="1"/>
          </p:cNvSpPr>
          <p:nvPr>
            <p:ph idx="1"/>
          </p:nvPr>
        </p:nvSpPr>
        <p:spPr>
          <a:xfrm>
            <a:off x="838200" y="1090186"/>
            <a:ext cx="10515600" cy="5310614"/>
          </a:xfrm>
        </p:spPr>
        <p:txBody>
          <a:bodyPr>
            <a:normAutofit/>
          </a:bodyPr>
          <a:lstStyle/>
          <a:p>
            <a:r>
              <a:rPr lang="en-US" sz="2800" dirty="0">
                <a:latin typeface="Times New Roman" panose="02020603050405020304" pitchFamily="18" charset="0"/>
                <a:cs typeface="Times New Roman" panose="02020603050405020304" pitchFamily="18" charset="0"/>
              </a:rPr>
              <a:t>4G-LTE is one of the 4G technology that is currently known for its best performance and high speed. </a:t>
            </a:r>
          </a:p>
          <a:p>
            <a:r>
              <a:rPr lang="en-US" sz="2800" dirty="0">
                <a:latin typeface="Times New Roman" panose="02020603050405020304" pitchFamily="18" charset="0"/>
                <a:cs typeface="Times New Roman" panose="02020603050405020304" pitchFamily="18" charset="0"/>
              </a:rPr>
              <a:t>All users of tablets or smartphones are advised to use 4G-LTE as it is only the best data choice in the market (Afrin &amp; Mir, 2017). When comparing 3G and 4G-LTE, it is almost 10 times more faster thus giving it quite noticeable speed. </a:t>
            </a:r>
          </a:p>
          <a:p>
            <a:r>
              <a:rPr lang="en-US" sz="2800" dirty="0">
                <a:latin typeface="Times New Roman" panose="02020603050405020304" pitchFamily="18" charset="0"/>
                <a:cs typeface="Times New Roman" panose="02020603050405020304" pitchFamily="18" charset="0"/>
              </a:rPr>
              <a:t>Another thing with 4G-LTE is its strength signal and also the recommendable network load. Using the 4G-LTE on your phone is as the same as using it on your home computer which is connected to a more improved wireless broadband network.</a:t>
            </a:r>
          </a:p>
        </p:txBody>
      </p:sp>
    </p:spTree>
    <p:extLst>
      <p:ext uri="{BB962C8B-B14F-4D97-AF65-F5344CB8AC3E}">
        <p14:creationId xmlns:p14="http://schemas.microsoft.com/office/powerpoint/2010/main" val="3195097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Importance of R&amp;D</a:t>
            </a:r>
          </a:p>
        </p:txBody>
      </p:sp>
      <p:sp>
        <p:nvSpPr>
          <p:cNvPr id="3" name="Content Placeholder 2"/>
          <p:cNvSpPr>
            <a:spLocks noGrp="1"/>
          </p:cNvSpPr>
          <p:nvPr>
            <p:ph idx="1"/>
          </p:nvPr>
        </p:nvSpPr>
        <p:spPr>
          <a:xfrm>
            <a:off x="838200" y="1511725"/>
            <a:ext cx="10515600" cy="5046023"/>
          </a:xfrm>
        </p:spPr>
        <p:txBody>
          <a:bodyPr>
            <a:normAutofit/>
          </a:bodyPr>
          <a:lstStyle/>
          <a:p>
            <a:pPr>
              <a:lnSpc>
                <a:spcPct val="150000"/>
              </a:lnSpc>
            </a:pPr>
            <a:r>
              <a:rPr lang="en-US" sz="2800" dirty="0">
                <a:latin typeface="Times New Roman" panose="02020603050405020304" pitchFamily="18" charset="0"/>
                <a:cs typeface="Times New Roman" panose="02020603050405020304" pitchFamily="18" charset="0"/>
              </a:rPr>
              <a:t>The significance of R&amp;D in including market research and users is the 4G-LTE product alternatives that all revolve about excellence, reliability, speed and functionality (Backholm et al., 2017).</a:t>
            </a:r>
          </a:p>
          <a:p>
            <a:pPr>
              <a:lnSpc>
                <a:spcPct val="150000"/>
              </a:lnSpc>
            </a:pPr>
            <a:endParaRPr lang="en-US" sz="2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699796" y="3411940"/>
            <a:ext cx="3996335" cy="3344222"/>
          </a:xfrm>
          <a:prstGeom prst="rect">
            <a:avLst/>
          </a:prstGeom>
        </p:spPr>
      </p:pic>
      <p:pic>
        <p:nvPicPr>
          <p:cNvPr id="5" name="Picture 4"/>
          <p:cNvPicPr>
            <a:picLocks noChangeAspect="1"/>
          </p:cNvPicPr>
          <p:nvPr/>
        </p:nvPicPr>
        <p:blipFill>
          <a:blip r:embed="rId4"/>
          <a:stretch>
            <a:fillRect/>
          </a:stretch>
        </p:blipFill>
        <p:spPr>
          <a:xfrm>
            <a:off x="1187354" y="3411940"/>
            <a:ext cx="6512441" cy="3344222"/>
          </a:xfrm>
          <a:prstGeom prst="rect">
            <a:avLst/>
          </a:prstGeom>
        </p:spPr>
      </p:pic>
    </p:spTree>
    <p:extLst>
      <p:ext uri="{BB962C8B-B14F-4D97-AF65-F5344CB8AC3E}">
        <p14:creationId xmlns:p14="http://schemas.microsoft.com/office/powerpoint/2010/main" val="1665376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5818"/>
            <a:ext cx="10515600" cy="1325563"/>
          </a:xfrm>
        </p:spPr>
        <p:txBody>
          <a:bodyPr>
            <a:normAutofit/>
          </a:bodyPr>
          <a:lstStyle/>
          <a:p>
            <a:pPr algn="ctr"/>
            <a:r>
              <a:rPr lang="en-US" sz="4000" dirty="0">
                <a:latin typeface="Times New Roman" panose="02020603050405020304" pitchFamily="18" charset="0"/>
                <a:cs typeface="Times New Roman" panose="02020603050405020304" pitchFamily="18" charset="0"/>
              </a:rPr>
              <a:t>Appropriate Structure and Culture Necessary</a:t>
            </a:r>
          </a:p>
        </p:txBody>
      </p:sp>
      <p:sp>
        <p:nvSpPr>
          <p:cNvPr id="3" name="Content Placeholder 2"/>
          <p:cNvSpPr>
            <a:spLocks noGrp="1"/>
          </p:cNvSpPr>
          <p:nvPr>
            <p:ph idx="1"/>
          </p:nvPr>
        </p:nvSpPr>
        <p:spPr>
          <a:xfrm>
            <a:off x="838200" y="1158425"/>
            <a:ext cx="10515600" cy="5687569"/>
          </a:xfrm>
        </p:spPr>
        <p:txBody>
          <a:bodyPr>
            <a:noAutofit/>
          </a:bodyPr>
          <a:lstStyle/>
          <a:p>
            <a:r>
              <a:rPr lang="en-US" sz="2400" dirty="0">
                <a:latin typeface="Times New Roman" panose="02020603050405020304" pitchFamily="18" charset="0"/>
                <a:cs typeface="Times New Roman" panose="02020603050405020304" pitchFamily="18" charset="0"/>
              </a:rPr>
              <a:t>Marketing of the 4G-LTE was given more support and thus this contributed to wide spread use of the data package to most of the users not only in the united states but also in the neighboring countries (Afrin &amp; Mir, 2017).</a:t>
            </a:r>
          </a:p>
          <a:p>
            <a:r>
              <a:rPr lang="en-US" sz="2400" dirty="0">
                <a:latin typeface="Times New Roman" panose="02020603050405020304" pitchFamily="18" charset="0"/>
                <a:cs typeface="Times New Roman" panose="02020603050405020304" pitchFamily="18" charset="0"/>
              </a:rPr>
              <a:t>Again, the various markets of extensive diversity were more devoted to 4G-LTE. However, for T-Mobile to penetrate the market and attract as many customers to use 4G-LTE as possible, they had to lower their prices with time. </a:t>
            </a:r>
          </a:p>
          <a:p>
            <a:r>
              <a:rPr lang="en-US" sz="2400" dirty="0">
                <a:latin typeface="Times New Roman" panose="02020603050405020304" pitchFamily="18" charset="0"/>
                <a:cs typeface="Times New Roman" panose="02020603050405020304" pitchFamily="18" charset="0"/>
              </a:rPr>
              <a:t>Due to price reduction, China became one of the major markets for the 4G-LTE internet product which strengthened the company’s rate of competition.</a:t>
            </a:r>
          </a:p>
        </p:txBody>
      </p:sp>
      <p:pic>
        <p:nvPicPr>
          <p:cNvPr id="4" name="Picture 3"/>
          <p:cNvPicPr>
            <a:picLocks noChangeAspect="1"/>
          </p:cNvPicPr>
          <p:nvPr/>
        </p:nvPicPr>
        <p:blipFill>
          <a:blip r:embed="rId3"/>
          <a:stretch>
            <a:fillRect/>
          </a:stretch>
        </p:blipFill>
        <p:spPr>
          <a:xfrm>
            <a:off x="7641609" y="4449170"/>
            <a:ext cx="3712191" cy="2396825"/>
          </a:xfrm>
          <a:prstGeom prst="rect">
            <a:avLst/>
          </a:prstGeom>
        </p:spPr>
      </p:pic>
      <p:pic>
        <p:nvPicPr>
          <p:cNvPr id="5" name="Picture 4"/>
          <p:cNvPicPr>
            <a:picLocks noChangeAspect="1"/>
          </p:cNvPicPr>
          <p:nvPr/>
        </p:nvPicPr>
        <p:blipFill>
          <a:blip r:embed="rId4"/>
          <a:stretch>
            <a:fillRect/>
          </a:stretch>
        </p:blipFill>
        <p:spPr>
          <a:xfrm>
            <a:off x="1296537" y="4449170"/>
            <a:ext cx="6345072" cy="2396824"/>
          </a:xfrm>
          <a:prstGeom prst="rect">
            <a:avLst/>
          </a:prstGeom>
        </p:spPr>
      </p:pic>
    </p:spTree>
    <p:extLst>
      <p:ext uri="{BB962C8B-B14F-4D97-AF65-F5344CB8AC3E}">
        <p14:creationId xmlns:p14="http://schemas.microsoft.com/office/powerpoint/2010/main" val="2620721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Future Inventions Inspired by the Product</a:t>
            </a:r>
          </a:p>
        </p:txBody>
      </p:sp>
      <p:sp>
        <p:nvSpPr>
          <p:cNvPr id="3" name="Content Placeholder 2"/>
          <p:cNvSpPr>
            <a:spLocks noGrp="1"/>
          </p:cNvSpPr>
          <p:nvPr>
            <p:ph idx="1"/>
          </p:nvPr>
        </p:nvSpPr>
        <p:spPr>
          <a:xfrm>
            <a:off x="677334" y="2160589"/>
            <a:ext cx="8596668" cy="4513166"/>
          </a:xfrm>
        </p:spPr>
        <p:txBody>
          <a:bodyPr>
            <a:noAutofit/>
          </a:bodyPr>
          <a:lstStyle/>
          <a:p>
            <a:pPr>
              <a:lnSpc>
                <a:spcPct val="150000"/>
              </a:lnSpc>
            </a:pPr>
            <a:r>
              <a:rPr lang="en-US" sz="2800" dirty="0">
                <a:latin typeface="Times New Roman" panose="02020603050405020304" pitchFamily="18" charset="0"/>
                <a:cs typeface="Times New Roman" panose="02020603050405020304" pitchFamily="18" charset="0"/>
              </a:rPr>
              <a:t>A higher possibility of coming up with a more LTE-advanced which will bring in greater speeds.</a:t>
            </a:r>
          </a:p>
          <a:p>
            <a:pPr>
              <a:lnSpc>
                <a:spcPct val="150000"/>
              </a:lnSpc>
            </a:pPr>
            <a:r>
              <a:rPr lang="en-US" sz="2800" dirty="0">
                <a:latin typeface="Times New Roman" panose="02020603050405020304" pitchFamily="18" charset="0"/>
                <a:cs typeface="Times New Roman" panose="02020603050405020304" pitchFamily="18" charset="0"/>
              </a:rPr>
              <a:t>According to Backholm et al. (2017), offer a clear path for implementation of Wi-Fi offload which will facilitate to transfer fast download to all the nearby Wi-Fi access points.</a:t>
            </a:r>
          </a:p>
        </p:txBody>
      </p:sp>
    </p:spTree>
    <p:extLst>
      <p:ext uri="{BB962C8B-B14F-4D97-AF65-F5344CB8AC3E}">
        <p14:creationId xmlns:p14="http://schemas.microsoft.com/office/powerpoint/2010/main" val="1293648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Product Demand in Five Years</a:t>
            </a:r>
          </a:p>
        </p:txBody>
      </p:sp>
      <p:sp>
        <p:nvSpPr>
          <p:cNvPr id="3" name="Content Placeholder 2"/>
          <p:cNvSpPr>
            <a:spLocks noGrp="1"/>
          </p:cNvSpPr>
          <p:nvPr>
            <p:ph idx="1"/>
          </p:nvPr>
        </p:nvSpPr>
        <p:spPr>
          <a:xfrm>
            <a:off x="805218" y="1587383"/>
            <a:ext cx="8468784" cy="4704235"/>
          </a:xfrm>
        </p:spPr>
        <p:txBody>
          <a:bodyPr>
            <a:noAutofit/>
          </a:bodyPr>
          <a:lstStyle/>
          <a:p>
            <a:pPr>
              <a:lnSpc>
                <a:spcPct val="150000"/>
              </a:lnSpc>
            </a:pPr>
            <a:r>
              <a:rPr lang="en-US" sz="2800" dirty="0">
                <a:latin typeface="Times New Roman" panose="02020603050405020304" pitchFamily="18" charset="0"/>
                <a:cs typeface="Times New Roman" panose="02020603050405020304" pitchFamily="18" charset="0"/>
              </a:rPr>
              <a:t>The 4G-LTE product is likely to garner massive sales in the next five years (Afrin &amp; Mir, 2017). It is estimated that in the next five years around 75 million subscription of the product will be experienced.</a:t>
            </a:r>
          </a:p>
          <a:p>
            <a:pPr>
              <a:lnSpc>
                <a:spcPct val="150000"/>
              </a:lnSpc>
            </a:pPr>
            <a:r>
              <a:rPr lang="en-US" sz="2800" dirty="0">
                <a:latin typeface="Times New Roman" panose="02020603050405020304" pitchFamily="18" charset="0"/>
                <a:cs typeface="Times New Roman" panose="02020603050405020304" pitchFamily="18" charset="0"/>
              </a:rPr>
              <a:t>Most of the forecasters in the mobile network industry have speculated that there will be an extra 45 million mobile internet users by 2050.</a:t>
            </a:r>
          </a:p>
        </p:txBody>
      </p:sp>
    </p:spTree>
    <p:extLst>
      <p:ext uri="{BB962C8B-B14F-4D97-AF65-F5344CB8AC3E}">
        <p14:creationId xmlns:p14="http://schemas.microsoft.com/office/powerpoint/2010/main" val="3858051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677334" y="1764804"/>
            <a:ext cx="8596668" cy="3880773"/>
          </a:xfrm>
        </p:spPr>
        <p:txBody>
          <a:bodyPr>
            <a:normAutofit/>
          </a:bodyPr>
          <a:lstStyle/>
          <a:p>
            <a:pPr marL="0" indent="0">
              <a:lnSpc>
                <a:spcPct val="150000"/>
              </a:lnSpc>
              <a:buNone/>
            </a:pPr>
            <a:r>
              <a:rPr lang="en-US" sz="2800" dirty="0">
                <a:latin typeface="Times New Roman" panose="02020603050405020304" pitchFamily="18" charset="0"/>
                <a:cs typeface="Times New Roman" panose="02020603050405020304" pitchFamily="18" charset="0"/>
              </a:rPr>
              <a:t>Afrin, S., &amp; Mir, T. (2017). Throughput Analysis of 	Various Fading Propagation Models used in 4G LTE 	System (Doctoral 	dissertation, East West University).</a:t>
            </a:r>
          </a:p>
          <a:p>
            <a:pPr marL="0" indent="0">
              <a:lnSpc>
                <a:spcPct val="150000"/>
              </a:lnSpc>
              <a:buNone/>
            </a:pPr>
            <a:r>
              <a:rPr lang="en-US" sz="2800" dirty="0">
                <a:latin typeface="Times New Roman" panose="02020603050405020304" pitchFamily="18" charset="0"/>
                <a:cs typeface="Times New Roman" panose="02020603050405020304" pitchFamily="18" charset="0"/>
              </a:rPr>
              <a:t>Backholm, A., Agarwal, V., </a:t>
            </a:r>
            <a:r>
              <a:rPr lang="en-US" sz="2800" dirty="0" err="1">
                <a:latin typeface="Times New Roman" panose="02020603050405020304" pitchFamily="18" charset="0"/>
                <a:cs typeface="Times New Roman" panose="02020603050405020304" pitchFamily="18" charset="0"/>
              </a:rPr>
              <a:t>Ren</a:t>
            </a:r>
            <a:r>
              <a:rPr lang="en-US" sz="2800" dirty="0">
                <a:latin typeface="Times New Roman" panose="02020603050405020304" pitchFamily="18" charset="0"/>
                <a:cs typeface="Times New Roman" panose="02020603050405020304" pitchFamily="18" charset="0"/>
              </a:rPr>
              <a:t>, A., Gupta, A., &amp; </a:t>
            </a:r>
            <a:r>
              <a:rPr lang="en-US" sz="2800" dirty="0" err="1">
                <a:latin typeface="Times New Roman" panose="02020603050405020304" pitchFamily="18" charset="0"/>
                <a:cs typeface="Times New Roman" panose="02020603050405020304" pitchFamily="18" charset="0"/>
              </a:rPr>
              <a:t>Bott</a:t>
            </a:r>
            <a:r>
              <a:rPr lang="en-US" sz="2800" dirty="0">
                <a:latin typeface="Times New Roman" panose="02020603050405020304" pitchFamily="18" charset="0"/>
                <a:cs typeface="Times New Roman" panose="02020603050405020304" pitchFamily="18" charset="0"/>
              </a:rPr>
              <a:t>, R. 	(2017). </a:t>
            </a:r>
            <a:r>
              <a:rPr lang="en-US" sz="2800" i="1" dirty="0">
                <a:latin typeface="Times New Roman" panose="02020603050405020304" pitchFamily="18" charset="0"/>
                <a:cs typeface="Times New Roman" panose="02020603050405020304" pitchFamily="18" charset="0"/>
              </a:rPr>
              <a:t>U.S. Patent Application No. 15/488,827</a:t>
            </a:r>
            <a:r>
              <a:rPr lang="en-US"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67568698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112</TotalTime>
  <Words>781</Words>
  <Application>Microsoft Office PowerPoint</Application>
  <PresentationFormat>Widescreen</PresentationFormat>
  <Paragraphs>34</Paragraphs>
  <Slides>7</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T-Mobile 4G-LTE</vt:lpstr>
      <vt:lpstr>New Product</vt:lpstr>
      <vt:lpstr>Importance of R&amp;D</vt:lpstr>
      <vt:lpstr>Appropriate Structure and Culture Necessary</vt:lpstr>
      <vt:lpstr>Future Inventions Inspired by the Product</vt:lpstr>
      <vt:lpstr>Product Demand in Five Years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T-mobile 4G-LTE</dc:title>
  <dc:creator>king</dc:creator>
  <cp:lastModifiedBy>Antony Ouma</cp:lastModifiedBy>
  <cp:revision>14</cp:revision>
  <dcterms:created xsi:type="dcterms:W3CDTF">2018-03-06T20:29:54Z</dcterms:created>
  <dcterms:modified xsi:type="dcterms:W3CDTF">2018-03-07T08:57:34Z</dcterms:modified>
</cp:coreProperties>
</file>